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65" r:id="rId5"/>
    <p:sldId id="259" r:id="rId6"/>
    <p:sldId id="264" r:id="rId7"/>
    <p:sldId id="260" r:id="rId8"/>
    <p:sldId id="261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41" autoAdjust="0"/>
    <p:restoredTop sz="94660"/>
  </p:normalViewPr>
  <p:slideViewPr>
    <p:cSldViewPr>
      <p:cViewPr>
        <p:scale>
          <a:sx n="60" d="100"/>
          <a:sy n="60" d="100"/>
        </p:scale>
        <p:origin x="-1662" y="-2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AA18AAAC-F5F7-4E44-8C6F-7EBB1C6CE8BD}" type="datetimeFigureOut">
              <a:rPr lang="en-US" smtClean="0"/>
              <a:t>2/18/2015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D918514-63A6-4F9C-B754-12478D65D505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8AAAC-F5F7-4E44-8C6F-7EBB1C6CE8BD}" type="datetimeFigureOut">
              <a:rPr lang="en-US" smtClean="0"/>
              <a:t>2/18/2015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8514-63A6-4F9C-B754-12478D65D5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8AAAC-F5F7-4E44-8C6F-7EBB1C6CE8BD}" type="datetimeFigureOut">
              <a:rPr lang="en-US" smtClean="0"/>
              <a:t>2/18/2015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8514-63A6-4F9C-B754-12478D65D5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8AAAC-F5F7-4E44-8C6F-7EBB1C6CE8BD}" type="datetimeFigureOut">
              <a:rPr lang="en-US" smtClean="0"/>
              <a:t>2/18/2015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8514-63A6-4F9C-B754-12478D65D5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8AAAC-F5F7-4E44-8C6F-7EBB1C6CE8BD}" type="datetimeFigureOut">
              <a:rPr lang="en-US" smtClean="0"/>
              <a:t>2/18/2015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8514-63A6-4F9C-B754-12478D65D5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8AAAC-F5F7-4E44-8C6F-7EBB1C6CE8BD}" type="datetimeFigureOut">
              <a:rPr lang="en-US" smtClean="0"/>
              <a:t>2/18/2015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8514-63A6-4F9C-B754-12478D65D50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8AAAC-F5F7-4E44-8C6F-7EBB1C6CE8BD}" type="datetimeFigureOut">
              <a:rPr lang="en-US" smtClean="0"/>
              <a:t>2/18/2015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8514-63A6-4F9C-B754-12478D65D5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8AAAC-F5F7-4E44-8C6F-7EBB1C6CE8BD}" type="datetimeFigureOut">
              <a:rPr lang="en-US" smtClean="0"/>
              <a:t>2/18/2015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8514-63A6-4F9C-B754-12478D65D5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8AAAC-F5F7-4E44-8C6F-7EBB1C6CE8BD}" type="datetimeFigureOut">
              <a:rPr lang="en-US" smtClean="0"/>
              <a:t>2/18/2015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8514-63A6-4F9C-B754-12478D65D5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8AAAC-F5F7-4E44-8C6F-7EBB1C6CE8BD}" type="datetimeFigureOut">
              <a:rPr lang="en-US" smtClean="0"/>
              <a:t>2/18/2015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8514-63A6-4F9C-B754-12478D65D505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8AAAC-F5F7-4E44-8C6F-7EBB1C6CE8BD}" type="datetimeFigureOut">
              <a:rPr lang="en-US" smtClean="0"/>
              <a:t>2/18/2015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8514-63A6-4F9C-B754-12478D65D5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AA18AAAC-F5F7-4E44-8C6F-7EBB1C6CE8BD}" type="datetimeFigureOut">
              <a:rPr lang="en-US" smtClean="0"/>
              <a:t>2/18/2015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8D918514-63A6-4F9C-B754-12478D65D50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838200"/>
            <a:ext cx="7024744" cy="1143000"/>
          </a:xfrm>
        </p:spPr>
        <p:txBody>
          <a:bodyPr>
            <a:noAutofit/>
          </a:bodyPr>
          <a:lstStyle/>
          <a:p>
            <a:pPr algn="ctr"/>
            <a:r>
              <a:rPr lang="en-US" sz="9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Do Now!</a:t>
            </a:r>
            <a:endParaRPr lang="en-US" sz="9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itannic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153400" cy="3851429"/>
          </a:xfrm>
        </p:spPr>
        <p:txBody>
          <a:bodyPr>
            <a:noAutofit/>
          </a:bodyPr>
          <a:lstStyle/>
          <a:p>
            <a:r>
              <a:rPr lang="en-US" sz="35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What is a counterclaim?</a:t>
            </a:r>
            <a:br>
              <a:rPr lang="en-US" sz="35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</a:br>
            <a:endParaRPr lang="en-US" sz="35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  <a:p>
            <a:r>
              <a:rPr lang="en-US" sz="35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What is the counterclaim to your Argumentative Essay Topic?</a:t>
            </a:r>
          </a:p>
          <a:p>
            <a:pPr marL="68580" indent="0">
              <a:buNone/>
            </a:pPr>
            <a:endParaRPr lang="en-US" sz="35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50820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Conclusions</a:t>
            </a:r>
            <a:endParaRPr lang="en-US" sz="45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itannic Bold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8</a:t>
            </a:r>
            <a:r>
              <a:rPr lang="en-US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th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Grade Language Arts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763670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Autofit/>
          </a:bodyPr>
          <a:lstStyle/>
          <a:p>
            <a:r>
              <a:rPr lang="en-US" sz="8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Conclusion</a:t>
            </a:r>
            <a:endParaRPr lang="en-US" sz="8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itannic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2590800"/>
          </a:xfrm>
        </p:spPr>
        <p:txBody>
          <a:bodyPr>
            <a:noAutofit/>
          </a:bodyPr>
          <a:lstStyle/>
          <a:p>
            <a:r>
              <a:rPr lang="en-US" sz="2800" b="1" dirty="0">
                <a:solidFill>
                  <a:schemeClr val="accent5">
                    <a:lumMod val="75000"/>
                  </a:schemeClr>
                </a:solidFill>
                <a:latin typeface="Century Gothic" pitchFamily="34" charset="0"/>
              </a:rPr>
              <a:t>The concluding paragraph in an essay is the </a:t>
            </a:r>
            <a:r>
              <a:rPr lang="en-US" sz="2800" b="1" u="sng" dirty="0">
                <a:solidFill>
                  <a:schemeClr val="bg2">
                    <a:lumMod val="75000"/>
                  </a:schemeClr>
                </a:solidFill>
                <a:latin typeface="Century Gothic" pitchFamily="34" charset="0"/>
              </a:rPr>
              <a:t>last thing your reader takes </a:t>
            </a:r>
            <a:r>
              <a:rPr lang="en-US" sz="2800" b="1" u="sng" dirty="0" smtClean="0">
                <a:solidFill>
                  <a:schemeClr val="bg2">
                    <a:lumMod val="75000"/>
                  </a:schemeClr>
                </a:solidFill>
                <a:latin typeface="Century Gothic" pitchFamily="34" charset="0"/>
              </a:rPr>
              <a:t>from your </a:t>
            </a:r>
            <a:r>
              <a:rPr lang="en-US" sz="2800" b="1" u="sng" dirty="0">
                <a:solidFill>
                  <a:schemeClr val="bg2">
                    <a:lumMod val="75000"/>
                  </a:schemeClr>
                </a:solidFill>
                <a:latin typeface="Century Gothic" pitchFamily="34" charset="0"/>
              </a:rPr>
              <a:t>essay</a:t>
            </a:r>
            <a:r>
              <a:rPr lang="en-US" sz="2800" b="1" dirty="0">
                <a:solidFill>
                  <a:schemeClr val="accent5">
                    <a:lumMod val="75000"/>
                  </a:schemeClr>
                </a:solidFill>
                <a:latin typeface="Century Gothic" pitchFamily="34" charset="0"/>
              </a:rPr>
              <a:t>. </a:t>
            </a: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latin typeface="Century Gothic" pitchFamily="34" charset="0"/>
              </a:rPr>
              <a:t/>
            </a:r>
            <a:b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latin typeface="Century Gothic" pitchFamily="34" charset="0"/>
              </a:rPr>
            </a:br>
            <a:endParaRPr lang="en-US" sz="2800" b="1" dirty="0" smtClean="0">
              <a:solidFill>
                <a:schemeClr val="accent5">
                  <a:lumMod val="75000"/>
                </a:schemeClr>
              </a:solidFill>
              <a:latin typeface="Century Gothic" pitchFamily="34" charset="0"/>
            </a:endParaRPr>
          </a:p>
          <a:p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latin typeface="Century Gothic" pitchFamily="34" charset="0"/>
              </a:rPr>
              <a:t>Try </a:t>
            </a:r>
            <a:r>
              <a:rPr lang="en-US" sz="2800" b="1" dirty="0">
                <a:solidFill>
                  <a:schemeClr val="accent5">
                    <a:lumMod val="75000"/>
                  </a:schemeClr>
                </a:solidFill>
                <a:latin typeface="Century Gothic" pitchFamily="34" charset="0"/>
              </a:rPr>
              <a:t>to make the reader </a:t>
            </a:r>
            <a:r>
              <a:rPr lang="en-US" sz="2800" b="1" u="sng" dirty="0">
                <a:solidFill>
                  <a:schemeClr val="bg2">
                    <a:lumMod val="75000"/>
                  </a:schemeClr>
                </a:solidFill>
                <a:latin typeface="Century Gothic" pitchFamily="34" charset="0"/>
              </a:rPr>
              <a:t>think in a new way</a:t>
            </a:r>
            <a:r>
              <a:rPr lang="en-US" sz="2800" b="1" dirty="0">
                <a:solidFill>
                  <a:schemeClr val="accent5">
                    <a:lumMod val="75000"/>
                  </a:schemeClr>
                </a:solidFill>
                <a:latin typeface="Century Gothic" pitchFamily="34" charset="0"/>
              </a:rPr>
              <a:t>, feel emotional, or </a:t>
            </a: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latin typeface="Century Gothic" pitchFamily="34" charset="0"/>
              </a:rPr>
              <a:t>feel enlightened</a:t>
            </a:r>
            <a:r>
              <a:rPr lang="en-US" sz="2800" b="1" dirty="0">
                <a:solidFill>
                  <a:schemeClr val="accent5">
                    <a:lumMod val="75000"/>
                  </a:schemeClr>
                </a:solidFill>
                <a:latin typeface="Century Gothic" pitchFamily="34" charset="0"/>
              </a:rPr>
              <a:t>. </a:t>
            </a:r>
          </a:p>
        </p:txBody>
      </p:sp>
      <p:pic>
        <p:nvPicPr>
          <p:cNvPr id="1026" name="Picture 2" descr="http://thumbs.dreamstime.com/z/nerd-geek-thinking-clipart-picture-cartoon-character-35920059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623" r="19822"/>
          <a:stretch/>
        </p:blipFill>
        <p:spPr bwMode="auto">
          <a:xfrm>
            <a:off x="7010399" y="3581401"/>
            <a:ext cx="1600201" cy="2755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images.clipartpanda.com/authenticity-clipart-la_writing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886200"/>
            <a:ext cx="4724400" cy="2505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50601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5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What Should Be Included?</a:t>
            </a:r>
            <a:endParaRPr lang="en-US" sz="5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itannic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153400" cy="4343400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solidFill>
                  <a:schemeClr val="bg2">
                    <a:lumMod val="75000"/>
                  </a:schemeClr>
                </a:solidFill>
                <a:latin typeface="Century Gothic" pitchFamily="34" charset="0"/>
              </a:rPr>
              <a:t>Review of three or four </a:t>
            </a:r>
            <a:r>
              <a:rPr lang="en-US" sz="4000" b="1" u="sng" dirty="0" smtClean="0">
                <a:solidFill>
                  <a:schemeClr val="bg2">
                    <a:lumMod val="75000"/>
                  </a:schemeClr>
                </a:solidFill>
                <a:latin typeface="Century Gothic" pitchFamily="34" charset="0"/>
              </a:rPr>
              <a:t>topic paragraphs</a:t>
            </a:r>
            <a:r>
              <a:rPr lang="en-US" sz="4000" b="1" dirty="0" smtClean="0">
                <a:solidFill>
                  <a:srgbClr val="00B050"/>
                </a:solidFill>
                <a:latin typeface="Century Gothic" pitchFamily="34" charset="0"/>
              </a:rPr>
              <a:t/>
            </a:r>
            <a:br>
              <a:rPr lang="en-US" sz="4000" b="1" dirty="0" smtClean="0">
                <a:solidFill>
                  <a:srgbClr val="00B050"/>
                </a:solidFill>
                <a:latin typeface="Century Gothic" pitchFamily="34" charset="0"/>
              </a:rPr>
            </a:br>
            <a:r>
              <a:rPr lang="en-US" sz="3500" b="1" i="1" dirty="0" smtClean="0">
                <a:solidFill>
                  <a:srgbClr val="00B050"/>
                </a:solidFill>
                <a:latin typeface="Century Gothic" pitchFamily="34" charset="0"/>
              </a:rPr>
              <a:t> </a:t>
            </a:r>
            <a:r>
              <a:rPr lang="en-US" sz="3500" b="1" i="1" dirty="0" smtClean="0">
                <a:solidFill>
                  <a:srgbClr val="7030A0"/>
                </a:solidFill>
                <a:latin typeface="Century Gothic" pitchFamily="34" charset="0"/>
              </a:rPr>
              <a:t>(3-4 sentences)</a:t>
            </a:r>
          </a:p>
          <a:p>
            <a:pPr lvl="1"/>
            <a:r>
              <a:rPr lang="en-US" sz="4000" b="1" i="1" dirty="0" smtClean="0">
                <a:solidFill>
                  <a:srgbClr val="7030A0"/>
                </a:solidFill>
                <a:latin typeface="Century Gothic" pitchFamily="34" charset="0"/>
              </a:rPr>
              <a:t>Tell the reader what your paragraphs were about</a:t>
            </a:r>
            <a:r>
              <a:rPr lang="en-US" sz="2300" b="1" dirty="0" smtClean="0">
                <a:solidFill>
                  <a:srgbClr val="00B050"/>
                </a:solidFill>
                <a:latin typeface="Comic Sans MS" pitchFamily="66" charset="0"/>
              </a:rPr>
              <a:t/>
            </a:r>
            <a:br>
              <a:rPr lang="en-US" sz="2300" b="1" dirty="0" smtClean="0">
                <a:solidFill>
                  <a:srgbClr val="00B050"/>
                </a:solidFill>
                <a:latin typeface="Comic Sans MS" pitchFamily="66" charset="0"/>
              </a:rPr>
            </a:br>
            <a:endParaRPr lang="en-US" sz="2300" b="1" dirty="0" smtClean="0">
              <a:solidFill>
                <a:srgbClr val="00B050"/>
              </a:solidFill>
              <a:latin typeface="Comic Sans MS" pitchFamily="66" charset="0"/>
            </a:endParaRPr>
          </a:p>
        </p:txBody>
      </p:sp>
      <p:pic>
        <p:nvPicPr>
          <p:cNvPr id="2050" name="Picture 2" descr="http://cdn.graphicsfactory.com/clip-art/image_files/image/5/725065-search300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1014" y="4754588"/>
            <a:ext cx="1662386" cy="1655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thumbs.dreamstime.com/z/writing-icon-693488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845"/>
          <a:stretch/>
        </p:blipFill>
        <p:spPr bwMode="auto">
          <a:xfrm>
            <a:off x="4648200" y="4899373"/>
            <a:ext cx="1371600" cy="13661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43508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5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What Should Be Included?</a:t>
            </a:r>
            <a:endParaRPr lang="en-US" sz="5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itannic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153400" cy="4343400"/>
          </a:xfrm>
        </p:spPr>
        <p:txBody>
          <a:bodyPr>
            <a:noAutofit/>
          </a:bodyPr>
          <a:lstStyle/>
          <a:p>
            <a:r>
              <a:rPr lang="en-US" sz="4500" b="1" dirty="0" smtClean="0">
                <a:solidFill>
                  <a:schemeClr val="bg2">
                    <a:lumMod val="75000"/>
                  </a:schemeClr>
                </a:solidFill>
                <a:latin typeface="Century Gothic" pitchFamily="34" charset="0"/>
              </a:rPr>
              <a:t>Revisit thesis statement </a:t>
            </a:r>
            <a:br>
              <a:rPr lang="en-US" sz="4500" b="1" dirty="0" smtClean="0">
                <a:solidFill>
                  <a:schemeClr val="bg2">
                    <a:lumMod val="75000"/>
                  </a:schemeClr>
                </a:solidFill>
                <a:latin typeface="Century Gothic" pitchFamily="34" charset="0"/>
              </a:rPr>
            </a:br>
            <a:r>
              <a:rPr lang="en-US" sz="3500" b="1" i="1" dirty="0" smtClean="0">
                <a:solidFill>
                  <a:srgbClr val="7030A0"/>
                </a:solidFill>
                <a:latin typeface="Century Gothic" pitchFamily="34" charset="0"/>
              </a:rPr>
              <a:t>(1 sentence)</a:t>
            </a:r>
          </a:p>
          <a:p>
            <a:pPr lvl="1">
              <a:buFont typeface="Wingdings" pitchFamily="2" charset="2"/>
              <a:buChar char="Ø"/>
            </a:pPr>
            <a:r>
              <a:rPr lang="en-US" sz="4000" b="1" i="1" u="sng" dirty="0" smtClean="0">
                <a:solidFill>
                  <a:srgbClr val="7030A0"/>
                </a:solidFill>
                <a:latin typeface="Century Gothic" pitchFamily="34" charset="0"/>
              </a:rPr>
              <a:t>Main Argument of your paper</a:t>
            </a:r>
            <a:r>
              <a:rPr lang="en-US" sz="2500" b="1" dirty="0" smtClean="0">
                <a:solidFill>
                  <a:schemeClr val="bg2">
                    <a:lumMod val="75000"/>
                  </a:schemeClr>
                </a:solidFill>
                <a:latin typeface="Comic Sans MS" pitchFamily="66" charset="0"/>
              </a:rPr>
              <a:t/>
            </a:r>
            <a:br>
              <a:rPr lang="en-US" sz="2500" b="1" dirty="0" smtClean="0">
                <a:solidFill>
                  <a:schemeClr val="bg2">
                    <a:lumMod val="75000"/>
                  </a:schemeClr>
                </a:solidFill>
                <a:latin typeface="Comic Sans MS" pitchFamily="66" charset="0"/>
              </a:rPr>
            </a:br>
            <a:endParaRPr lang="en-US" sz="2500" b="1" dirty="0" smtClean="0">
              <a:solidFill>
                <a:schemeClr val="bg2">
                  <a:lumMod val="75000"/>
                </a:schemeClr>
              </a:solidFill>
              <a:latin typeface="Comic Sans MS" pitchFamily="66" charset="0"/>
            </a:endParaRPr>
          </a:p>
        </p:txBody>
      </p:sp>
      <p:pic>
        <p:nvPicPr>
          <p:cNvPr id="4" name="Picture 2" descr="http://comps.canstockphoto.com/can-stock-photo_csp154380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4157979"/>
            <a:ext cx="2286000" cy="1818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s://cheap.buyessay.org/blog/wp-content/uploads/2014/09/proofreading-man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810000"/>
            <a:ext cx="1726325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880012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5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What Should Be Included?</a:t>
            </a:r>
            <a:endParaRPr lang="en-US" sz="5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itannic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153400" cy="4343400"/>
          </a:xfrm>
        </p:spPr>
        <p:txBody>
          <a:bodyPr>
            <a:noAutofit/>
          </a:bodyPr>
          <a:lstStyle/>
          <a:p>
            <a:r>
              <a:rPr lang="en-US" sz="4500" b="1" dirty="0" smtClean="0">
                <a:solidFill>
                  <a:schemeClr val="bg2">
                    <a:lumMod val="75000"/>
                  </a:schemeClr>
                </a:solidFill>
                <a:latin typeface="Century Gothic" pitchFamily="34" charset="0"/>
              </a:rPr>
              <a:t>A So What? Statement</a:t>
            </a:r>
          </a:p>
          <a:p>
            <a:pPr lvl="1">
              <a:buFont typeface="Wingdings" pitchFamily="2" charset="2"/>
              <a:buChar char="Ø"/>
            </a:pPr>
            <a:r>
              <a:rPr lang="en-US" sz="4000" b="1" i="1" dirty="0" smtClean="0">
                <a:solidFill>
                  <a:schemeClr val="accent5"/>
                </a:solidFill>
                <a:latin typeface="Century Gothic" pitchFamily="34" charset="0"/>
              </a:rPr>
              <a:t>Why should the reader care about your topic?</a:t>
            </a:r>
          </a:p>
          <a:p>
            <a:pPr lvl="1"/>
            <a:r>
              <a:rPr lang="en-US" sz="4000" b="1" dirty="0" smtClean="0">
                <a:solidFill>
                  <a:schemeClr val="bg2">
                    <a:lumMod val="75000"/>
                  </a:schemeClr>
                </a:solidFill>
                <a:latin typeface="Century Gothic" pitchFamily="34" charset="0"/>
              </a:rPr>
              <a:t>Connect back to the reader</a:t>
            </a:r>
            <a:endParaRPr lang="en-US" sz="4000" b="1" dirty="0">
              <a:solidFill>
                <a:schemeClr val="bg2">
                  <a:lumMod val="75000"/>
                </a:schemeClr>
              </a:solidFill>
              <a:latin typeface="Century Gothic" pitchFamily="34" charset="0"/>
            </a:endParaRPr>
          </a:p>
        </p:txBody>
      </p:sp>
      <p:pic>
        <p:nvPicPr>
          <p:cNvPr id="4098" name="Picture 2" descr="http://2.bp.blogspot.com/-CiUPqSuUwl0/VC0-9DXp0II/AAAAAAAADWQ/b9L63JRkO94/s1600/school_reading_boy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7600" y="4495800"/>
            <a:ext cx="3886200" cy="2141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images.clipartpanda.com/pencil-writing-on-paper-Pencil_Writing_On_Paper_Royalty_Free_Clipart_Picture_100825-155254-65804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1" y="4495800"/>
            <a:ext cx="1752599" cy="1943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435085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5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Be Careful!</a:t>
            </a:r>
            <a:endParaRPr lang="en-US" sz="5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itannic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6172200" cy="4114800"/>
          </a:xfrm>
        </p:spPr>
        <p:txBody>
          <a:bodyPr>
            <a:noAutofit/>
          </a:bodyPr>
          <a:lstStyle/>
          <a:p>
            <a:r>
              <a:rPr lang="en-US" sz="3000" b="1" dirty="0">
                <a:solidFill>
                  <a:srgbClr val="7030A0"/>
                </a:solidFill>
                <a:latin typeface="Century Gothic" pitchFamily="34" charset="0"/>
              </a:rPr>
              <a:t>Choose the ending </a:t>
            </a:r>
            <a:r>
              <a:rPr lang="en-US" sz="3000" b="1" dirty="0" smtClean="0">
                <a:solidFill>
                  <a:srgbClr val="7030A0"/>
                </a:solidFill>
                <a:latin typeface="Century Gothic" pitchFamily="34" charset="0"/>
              </a:rPr>
              <a:t>carefully!</a:t>
            </a:r>
            <a:r>
              <a:rPr lang="en-US" sz="3000" b="1" dirty="0" smtClean="0">
                <a:solidFill>
                  <a:srgbClr val="00B050"/>
                </a:solidFill>
                <a:latin typeface="Century Gothic" pitchFamily="34" charset="0"/>
              </a:rPr>
              <a:t/>
            </a:r>
            <a:br>
              <a:rPr lang="en-US" sz="3000" b="1" dirty="0" smtClean="0">
                <a:solidFill>
                  <a:srgbClr val="00B050"/>
                </a:solidFill>
                <a:latin typeface="Century Gothic" pitchFamily="34" charset="0"/>
              </a:rPr>
            </a:br>
            <a:endParaRPr lang="en-US" sz="3000" b="1" dirty="0" smtClean="0">
              <a:solidFill>
                <a:srgbClr val="00B050"/>
              </a:solidFill>
              <a:latin typeface="Century Gothic" pitchFamily="34" charset="0"/>
            </a:endParaRPr>
          </a:p>
          <a:p>
            <a:r>
              <a:rPr lang="en-US" sz="3000" b="1" dirty="0" smtClean="0">
                <a:solidFill>
                  <a:srgbClr val="00B050"/>
                </a:solidFill>
                <a:latin typeface="Century Gothic" pitchFamily="34" charset="0"/>
              </a:rPr>
              <a:t> </a:t>
            </a:r>
            <a:r>
              <a:rPr lang="en-US" sz="3000" b="1" dirty="0">
                <a:solidFill>
                  <a:schemeClr val="bg2">
                    <a:lumMod val="75000"/>
                  </a:schemeClr>
                </a:solidFill>
                <a:latin typeface="Century Gothic" pitchFamily="34" charset="0"/>
              </a:rPr>
              <a:t>Avoid clichés or something </a:t>
            </a:r>
            <a:r>
              <a:rPr lang="en-US" sz="3000" b="1" dirty="0" smtClean="0">
                <a:solidFill>
                  <a:schemeClr val="bg2">
                    <a:lumMod val="75000"/>
                  </a:schemeClr>
                </a:solidFill>
                <a:latin typeface="Century Gothic" pitchFamily="34" charset="0"/>
              </a:rPr>
              <a:t>stale</a:t>
            </a:r>
          </a:p>
          <a:p>
            <a:pPr lvl="1">
              <a:buFont typeface="Wingdings" pitchFamily="2" charset="2"/>
              <a:buChar char="Ø"/>
            </a:pPr>
            <a:r>
              <a:rPr lang="en-US" sz="3000" b="1" u="sng" dirty="0" smtClean="0">
                <a:solidFill>
                  <a:schemeClr val="bg2">
                    <a:lumMod val="75000"/>
                  </a:schemeClr>
                </a:solidFill>
                <a:latin typeface="Century Gothic" pitchFamily="34" charset="0"/>
              </a:rPr>
              <a:t>DO NOT USE:</a:t>
            </a:r>
          </a:p>
          <a:p>
            <a:pPr marL="1143000" lvl="2" indent="-457200">
              <a:buFont typeface="+mj-lt"/>
              <a:buAutoNum type="arabicPeriod"/>
            </a:pPr>
            <a:r>
              <a:rPr lang="en-US" sz="3000" b="1" dirty="0" smtClean="0">
                <a:solidFill>
                  <a:schemeClr val="bg2">
                    <a:lumMod val="75000"/>
                  </a:schemeClr>
                </a:solidFill>
                <a:latin typeface="Century Gothic" pitchFamily="34" charset="0"/>
              </a:rPr>
              <a:t>“</a:t>
            </a:r>
            <a:r>
              <a:rPr lang="en-US" sz="3000" b="1" dirty="0">
                <a:solidFill>
                  <a:schemeClr val="bg2">
                    <a:lumMod val="75000"/>
                  </a:schemeClr>
                </a:solidFill>
                <a:latin typeface="Century Gothic" pitchFamily="34" charset="0"/>
              </a:rPr>
              <a:t>The end</a:t>
            </a:r>
            <a:r>
              <a:rPr lang="en-US" sz="3000" b="1" dirty="0" smtClean="0">
                <a:solidFill>
                  <a:schemeClr val="bg2">
                    <a:lumMod val="75000"/>
                  </a:schemeClr>
                </a:solidFill>
                <a:latin typeface="Century Gothic" pitchFamily="34" charset="0"/>
              </a:rPr>
              <a:t>,”</a:t>
            </a:r>
          </a:p>
          <a:p>
            <a:pPr marL="1143000" lvl="2" indent="-457200">
              <a:buFont typeface="+mj-lt"/>
              <a:buAutoNum type="arabicPeriod"/>
            </a:pPr>
            <a:r>
              <a:rPr lang="en-US" sz="3000" b="1" dirty="0" smtClean="0">
                <a:solidFill>
                  <a:schemeClr val="bg2">
                    <a:lumMod val="75000"/>
                  </a:schemeClr>
                </a:solidFill>
                <a:latin typeface="Century Gothic" pitchFamily="34" charset="0"/>
              </a:rPr>
              <a:t>“</a:t>
            </a:r>
            <a:r>
              <a:rPr lang="en-US" sz="3000" b="1" dirty="0">
                <a:solidFill>
                  <a:schemeClr val="bg2">
                    <a:lumMod val="75000"/>
                  </a:schemeClr>
                </a:solidFill>
                <a:latin typeface="Century Gothic" pitchFamily="34" charset="0"/>
              </a:rPr>
              <a:t>That is all I have to say,” </a:t>
            </a:r>
          </a:p>
        </p:txBody>
      </p:sp>
      <p:pic>
        <p:nvPicPr>
          <p:cNvPr id="5122" name="Picture 2" descr="http://comps.canstockphoto.com/can-stock-photo_csp1234767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916"/>
          <a:stretch/>
        </p:blipFill>
        <p:spPr bwMode="auto">
          <a:xfrm>
            <a:off x="6324600" y="2438400"/>
            <a:ext cx="1994958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www.clipartguide.com/_named_clipart_images/0511-0812-1019-4955_Books_and_Papers_clipart_imag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1044" y="4935509"/>
            <a:ext cx="2004356" cy="1506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660617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5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Create a “Final Destination”</a:t>
            </a:r>
            <a:endParaRPr lang="en-US" sz="5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itannic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828800"/>
            <a:ext cx="8153400" cy="3508977"/>
          </a:xfrm>
        </p:spPr>
        <p:txBody>
          <a:bodyPr>
            <a:normAutofit/>
          </a:bodyPr>
          <a:lstStyle/>
          <a:p>
            <a:r>
              <a:rPr lang="en-US" sz="3000" b="1" dirty="0">
                <a:solidFill>
                  <a:schemeClr val="accent5">
                    <a:lumMod val="75000"/>
                  </a:schemeClr>
                </a:solidFill>
                <a:latin typeface="Century Gothic" pitchFamily="34" charset="0"/>
              </a:rPr>
              <a:t>Make your readers feel that they have arrived somewhere by sharing with them what you have </a:t>
            </a:r>
            <a:r>
              <a:rPr lang="en-US" sz="3000" b="1" u="sng" dirty="0">
                <a:solidFill>
                  <a:schemeClr val="bg2">
                    <a:lumMod val="75000"/>
                  </a:schemeClr>
                </a:solidFill>
                <a:latin typeface="Century Gothic" pitchFamily="34" charset="0"/>
              </a:rPr>
              <a:t>learned</a:t>
            </a:r>
            <a:r>
              <a:rPr lang="en-US" sz="3000" b="1" dirty="0">
                <a:solidFill>
                  <a:schemeClr val="accent5">
                    <a:lumMod val="75000"/>
                  </a:schemeClr>
                </a:solidFill>
                <a:latin typeface="Century Gothic" pitchFamily="34" charset="0"/>
              </a:rPr>
              <a:t>, </a:t>
            </a:r>
            <a:r>
              <a:rPr lang="en-US" sz="3000" b="1" u="sng" dirty="0">
                <a:solidFill>
                  <a:schemeClr val="bg2">
                    <a:lumMod val="75000"/>
                  </a:schemeClr>
                </a:solidFill>
                <a:latin typeface="Century Gothic" pitchFamily="34" charset="0"/>
              </a:rPr>
              <a:t>discovered</a:t>
            </a:r>
            <a:r>
              <a:rPr lang="en-US" sz="3000" b="1" dirty="0">
                <a:solidFill>
                  <a:schemeClr val="accent5">
                    <a:lumMod val="75000"/>
                  </a:schemeClr>
                </a:solidFill>
                <a:latin typeface="Century Gothic" pitchFamily="34" charset="0"/>
              </a:rPr>
              <a:t>, or </a:t>
            </a:r>
            <a:r>
              <a:rPr lang="en-US" sz="3000" b="1" u="sng" dirty="0">
                <a:solidFill>
                  <a:schemeClr val="bg2">
                    <a:lumMod val="75000"/>
                  </a:schemeClr>
                </a:solidFill>
                <a:latin typeface="Century Gothic" pitchFamily="34" charset="0"/>
              </a:rPr>
              <a:t>realized</a:t>
            </a:r>
            <a:r>
              <a:rPr lang="en-US" sz="3000" b="1" dirty="0">
                <a:solidFill>
                  <a:schemeClr val="accent5">
                    <a:lumMod val="75000"/>
                  </a:schemeClr>
                </a:solidFill>
                <a:latin typeface="Century Gothic" pitchFamily="34" charset="0"/>
              </a:rPr>
              <a:t>.</a:t>
            </a:r>
          </a:p>
          <a:p>
            <a:endParaRPr lang="en-US" sz="3000" b="1" dirty="0">
              <a:latin typeface="Century Gothic" pitchFamily="34" charset="0"/>
            </a:endParaRPr>
          </a:p>
        </p:txBody>
      </p:sp>
      <p:pic>
        <p:nvPicPr>
          <p:cNvPr id="6146" name="Picture 2" descr="http://images.clipartpanda.com/search-clipart-pp01p01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387"/>
          <a:stretch/>
        </p:blipFill>
        <p:spPr bwMode="auto">
          <a:xfrm>
            <a:off x="1447800" y="3810000"/>
            <a:ext cx="2667000" cy="259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thumbs.dreamstime.com/z/cartoon-children-sitting-learning-illustration-children-xxl-beautiful-colorful-35899015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657"/>
          <a:stretch/>
        </p:blipFill>
        <p:spPr bwMode="auto">
          <a:xfrm>
            <a:off x="4800600" y="3446159"/>
            <a:ext cx="3472698" cy="2954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05055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7024744" cy="1143000"/>
          </a:xfrm>
        </p:spPr>
        <p:txBody>
          <a:bodyPr>
            <a:noAutofit/>
          </a:bodyPr>
          <a:lstStyle/>
          <a:p>
            <a:r>
              <a:rPr lang="en-US" sz="5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itannic Bold" pitchFamily="34" charset="0"/>
              </a:rPr>
              <a:t>On Your Own…</a:t>
            </a:r>
            <a:endParaRPr lang="en-US" sz="5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itannic Bold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953000"/>
          </a:xfrm>
        </p:spPr>
        <p:txBody>
          <a:bodyPr>
            <a:normAutofit/>
          </a:bodyPr>
          <a:lstStyle/>
          <a:p>
            <a:r>
              <a:rPr lang="en-US" sz="2500" b="1" dirty="0" smtClean="0">
                <a:solidFill>
                  <a:schemeClr val="accent6"/>
                </a:solidFill>
                <a:latin typeface="Century Gothic" pitchFamily="34" charset="0"/>
              </a:rPr>
              <a:t>Write the </a:t>
            </a:r>
            <a:r>
              <a:rPr lang="en-US" sz="2500" b="1" u="sng" dirty="0" smtClean="0">
                <a:solidFill>
                  <a:schemeClr val="accent4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Conclusion</a:t>
            </a:r>
            <a:r>
              <a:rPr lang="en-US" sz="2500" b="1" dirty="0" smtClean="0">
                <a:solidFill>
                  <a:schemeClr val="accent6"/>
                </a:solidFill>
                <a:latin typeface="Century Gothic" pitchFamily="34" charset="0"/>
              </a:rPr>
              <a:t> to your </a:t>
            </a:r>
            <a:r>
              <a:rPr lang="en-US" sz="2500" b="1" dirty="0">
                <a:solidFill>
                  <a:schemeClr val="accent6"/>
                </a:solidFill>
                <a:latin typeface="Century Gothic" pitchFamily="34" charset="0"/>
              </a:rPr>
              <a:t>E</a:t>
            </a:r>
            <a:r>
              <a:rPr lang="en-US" sz="2500" b="1" dirty="0" smtClean="0">
                <a:solidFill>
                  <a:schemeClr val="accent6"/>
                </a:solidFill>
                <a:latin typeface="Century Gothic" pitchFamily="34" charset="0"/>
              </a:rPr>
              <a:t>ssay</a:t>
            </a:r>
            <a:br>
              <a:rPr lang="en-US" sz="2500" b="1" dirty="0" smtClean="0">
                <a:solidFill>
                  <a:schemeClr val="accent6"/>
                </a:solidFill>
                <a:latin typeface="Century Gothic" pitchFamily="34" charset="0"/>
              </a:rPr>
            </a:br>
            <a:endParaRPr lang="en-US" sz="2500" b="1" dirty="0" smtClean="0">
              <a:solidFill>
                <a:schemeClr val="accent6"/>
              </a:solidFill>
              <a:latin typeface="Century Gothic" pitchFamily="34" charset="0"/>
            </a:endParaRPr>
          </a:p>
          <a:p>
            <a:r>
              <a:rPr lang="en-US" sz="2500" b="1" dirty="0" smtClean="0">
                <a:solidFill>
                  <a:schemeClr val="accent6"/>
                </a:solidFill>
                <a:latin typeface="Century Gothic" pitchFamily="34" charset="0"/>
              </a:rPr>
              <a:t>Remember to Include:</a:t>
            </a:r>
          </a:p>
          <a:p>
            <a:pPr marL="822960" lvl="1" indent="-457200">
              <a:buFont typeface="+mj-lt"/>
              <a:buAutoNum type="arabicPeriod"/>
            </a:pPr>
            <a:r>
              <a:rPr lang="en-US" sz="2500" b="1" dirty="0">
                <a:solidFill>
                  <a:srgbClr val="00B050"/>
                </a:solidFill>
                <a:latin typeface="Century Gothic" pitchFamily="34" charset="0"/>
              </a:rPr>
              <a:t>Review of</a:t>
            </a:r>
            <a:r>
              <a:rPr lang="en-US" sz="2500" b="1" u="sng" dirty="0">
                <a:solidFill>
                  <a:srgbClr val="00B050"/>
                </a:solidFill>
                <a:latin typeface="Century Gothic" pitchFamily="34" charset="0"/>
              </a:rPr>
              <a:t> </a:t>
            </a:r>
            <a:r>
              <a:rPr lang="en-US" sz="2500" b="1" u="sng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three or four </a:t>
            </a:r>
            <a:r>
              <a:rPr lang="en-US" sz="2500" b="1" dirty="0">
                <a:solidFill>
                  <a:srgbClr val="00B050"/>
                </a:solidFill>
                <a:latin typeface="Century Gothic" pitchFamily="34" charset="0"/>
              </a:rPr>
              <a:t>topic paragraphs</a:t>
            </a:r>
            <a:br>
              <a:rPr lang="en-US" sz="2500" b="1" dirty="0">
                <a:solidFill>
                  <a:srgbClr val="00B050"/>
                </a:solidFill>
                <a:latin typeface="Century Gothic" pitchFamily="34" charset="0"/>
              </a:rPr>
            </a:br>
            <a:r>
              <a:rPr lang="en-US" sz="2500" b="1" dirty="0">
                <a:solidFill>
                  <a:srgbClr val="00B050"/>
                </a:solidFill>
                <a:latin typeface="Century Gothic" pitchFamily="34" charset="0"/>
              </a:rPr>
              <a:t> (3-4 sentences</a:t>
            </a:r>
            <a:r>
              <a:rPr lang="en-US" sz="2500" b="1" dirty="0" smtClean="0">
                <a:solidFill>
                  <a:srgbClr val="00B050"/>
                </a:solidFill>
                <a:latin typeface="Century Gothic" pitchFamily="34" charset="0"/>
              </a:rPr>
              <a:t>)</a:t>
            </a:r>
            <a:endParaRPr lang="en-US" sz="2500" b="1" dirty="0">
              <a:solidFill>
                <a:srgbClr val="00B050"/>
              </a:solidFill>
              <a:latin typeface="Century Gothic" pitchFamily="34" charset="0"/>
            </a:endParaRPr>
          </a:p>
          <a:p>
            <a:pPr marL="822960" lvl="1" indent="-457200">
              <a:buFont typeface="+mj-lt"/>
              <a:buAutoNum type="arabicPeriod"/>
            </a:pPr>
            <a:r>
              <a:rPr lang="en-US" sz="2500" b="1" dirty="0">
                <a:solidFill>
                  <a:schemeClr val="bg2">
                    <a:lumMod val="75000"/>
                  </a:schemeClr>
                </a:solidFill>
                <a:latin typeface="Century Gothic" pitchFamily="34" charset="0"/>
              </a:rPr>
              <a:t>Revisit </a:t>
            </a:r>
            <a:r>
              <a:rPr lang="en-US" sz="2500" b="1" u="sng" dirty="0">
                <a:solidFill>
                  <a:schemeClr val="bg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thesis statement </a:t>
            </a:r>
            <a:r>
              <a:rPr lang="en-US" sz="2500" b="1" dirty="0">
                <a:solidFill>
                  <a:schemeClr val="bg2">
                    <a:lumMod val="75000"/>
                  </a:schemeClr>
                </a:solidFill>
                <a:latin typeface="Century Gothic" pitchFamily="34" charset="0"/>
              </a:rPr>
              <a:t>(1 sentence</a:t>
            </a:r>
            <a:r>
              <a:rPr lang="en-US" sz="2500" b="1" dirty="0" smtClean="0">
                <a:solidFill>
                  <a:schemeClr val="bg2">
                    <a:lumMod val="75000"/>
                  </a:schemeClr>
                </a:solidFill>
                <a:latin typeface="Century Gothic" pitchFamily="34" charset="0"/>
              </a:rPr>
              <a:t>)</a:t>
            </a:r>
            <a:endParaRPr lang="en-US" sz="2500" b="1" dirty="0">
              <a:solidFill>
                <a:schemeClr val="bg2">
                  <a:lumMod val="75000"/>
                </a:schemeClr>
              </a:solidFill>
              <a:latin typeface="Century Gothic" pitchFamily="34" charset="0"/>
            </a:endParaRPr>
          </a:p>
          <a:p>
            <a:pPr marL="822960" lvl="1" indent="-457200">
              <a:buFont typeface="+mj-lt"/>
              <a:buAutoNum type="arabicPeriod"/>
            </a:pPr>
            <a:r>
              <a:rPr lang="en-US" sz="2500" b="1" dirty="0">
                <a:solidFill>
                  <a:schemeClr val="accent5"/>
                </a:solidFill>
                <a:latin typeface="Century Gothic" pitchFamily="34" charset="0"/>
              </a:rPr>
              <a:t>A </a:t>
            </a:r>
            <a:r>
              <a:rPr lang="en-US" sz="2500" b="1" u="sng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So What</a:t>
            </a:r>
            <a:r>
              <a:rPr lang="en-US" sz="2500" b="1" dirty="0">
                <a:solidFill>
                  <a:schemeClr val="accent5"/>
                </a:solidFill>
                <a:latin typeface="Century Gothic" pitchFamily="34" charset="0"/>
              </a:rPr>
              <a:t>? Statement</a:t>
            </a:r>
          </a:p>
          <a:p>
            <a:pPr marL="365760" lvl="1" indent="0">
              <a:buNone/>
            </a:pPr>
            <a:endParaRPr lang="en-US" sz="2500" b="1" dirty="0" smtClean="0">
              <a:latin typeface="Century Gothic" pitchFamily="34" charset="0"/>
            </a:endParaRPr>
          </a:p>
          <a:p>
            <a:pPr marL="68580" indent="0" algn="ctr">
              <a:buNone/>
            </a:pPr>
            <a:r>
              <a:rPr lang="en-US" sz="25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RE-READ / EDIT YOUR ENTIRE DRAFT &amp; TURN IT IN BEFORE YOU LEAVE!</a:t>
            </a:r>
          </a:p>
        </p:txBody>
      </p:sp>
    </p:spTree>
    <p:extLst>
      <p:ext uri="{BB962C8B-B14F-4D97-AF65-F5344CB8AC3E}">
        <p14:creationId xmlns:p14="http://schemas.microsoft.com/office/powerpoint/2010/main" val="224356357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Custom 6">
      <a:dk1>
        <a:sysClr val="windowText" lastClr="000000"/>
      </a:dk1>
      <a:lt1>
        <a:sysClr val="window" lastClr="FFFFFF"/>
      </a:lt1>
      <a:dk2>
        <a:srgbClr val="3E3D2D"/>
      </a:dk2>
      <a:lt2>
        <a:srgbClr val="FFA94A"/>
      </a:lt2>
      <a:accent1>
        <a:srgbClr val="000000"/>
      </a:accent1>
      <a:accent2>
        <a:srgbClr val="000000"/>
      </a:accent2>
      <a:accent3>
        <a:srgbClr val="542378"/>
      </a:accent3>
      <a:accent4>
        <a:srgbClr val="CF67F9"/>
      </a:accent4>
      <a:accent5>
        <a:srgbClr val="7030A0"/>
      </a:accent5>
      <a:accent6>
        <a:srgbClr val="000000"/>
      </a:accent6>
      <a:hlink>
        <a:srgbClr val="E68200"/>
      </a:hlink>
      <a:folHlink>
        <a:srgbClr val="FFA94A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1739</TotalTime>
  <Words>122</Words>
  <Application>Microsoft Office PowerPoint</Application>
  <PresentationFormat>On-screen Show (4:3)</PresentationFormat>
  <Paragraphs>34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Austin</vt:lpstr>
      <vt:lpstr>Do Now!</vt:lpstr>
      <vt:lpstr>Conclusions</vt:lpstr>
      <vt:lpstr>Conclusion</vt:lpstr>
      <vt:lpstr>What Should Be Included?</vt:lpstr>
      <vt:lpstr>What Should Be Included?</vt:lpstr>
      <vt:lpstr>What Should Be Included?</vt:lpstr>
      <vt:lpstr>Be Careful!</vt:lpstr>
      <vt:lpstr>Create a “Final Destination”</vt:lpstr>
      <vt:lpstr>On Your Own…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Conclusions</dc:title>
  <dc:creator>Goodine, Lindsey</dc:creator>
  <cp:lastModifiedBy>Shettle, Meghan</cp:lastModifiedBy>
  <cp:revision>21</cp:revision>
  <dcterms:created xsi:type="dcterms:W3CDTF">2014-10-26T19:56:07Z</dcterms:created>
  <dcterms:modified xsi:type="dcterms:W3CDTF">2015-02-19T01:38:47Z</dcterms:modified>
</cp:coreProperties>
</file>